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 Mono Light"/>
      <p:regular r:id="rId44"/>
      <p:bold r:id="rId45"/>
      <p:italic r:id="rId46"/>
      <p:boldItalic r:id="rId47"/>
    </p:embeddedFont>
    <p:embeddedFont>
      <p:font typeface="Google Sans"/>
      <p:regular r:id="rId48"/>
      <p:bold r:id="rId49"/>
      <p:italic r:id="rId50"/>
      <p:boldItalic r:id="rId51"/>
    </p:embeddedFont>
    <p:embeddedFont>
      <p:font typeface="Google Sans Medium"/>
      <p:regular r:id="rId52"/>
      <p:bold r:id="rId53"/>
      <p:italic r:id="rId54"/>
      <p:boldItalic r:id="rId55"/>
    </p:embeddedFont>
    <p:embeddedFont>
      <p:font typeface="Roboto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MonoLight-regular.fntdata"/><Relationship Id="rId43" Type="http://schemas.openxmlformats.org/officeDocument/2006/relationships/slide" Target="slides/slide38.xml"/><Relationship Id="rId46" Type="http://schemas.openxmlformats.org/officeDocument/2006/relationships/font" Target="fonts/RobotoMonoLight-italic.fntdata"/><Relationship Id="rId45" Type="http://schemas.openxmlformats.org/officeDocument/2006/relationships/font" Target="fonts/RobotoMon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-regular.fntdata"/><Relationship Id="rId47" Type="http://schemas.openxmlformats.org/officeDocument/2006/relationships/font" Target="fonts/RobotoMonoLight-boldItalic.fntdata"/><Relationship Id="rId49" Type="http://schemas.openxmlformats.org/officeDocument/2006/relationships/font" Target="fonts/Google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-boldItalic.fntdata"/><Relationship Id="rId50" Type="http://schemas.openxmlformats.org/officeDocument/2006/relationships/font" Target="fonts/GoogleSans-italic.fntdata"/><Relationship Id="rId53" Type="http://schemas.openxmlformats.org/officeDocument/2006/relationships/font" Target="fonts/GoogleSansMedium-bold.fntdata"/><Relationship Id="rId52" Type="http://schemas.openxmlformats.org/officeDocument/2006/relationships/font" Target="fonts/GoogleSansMedium-regular.fntdata"/><Relationship Id="rId11" Type="http://schemas.openxmlformats.org/officeDocument/2006/relationships/slide" Target="slides/slide6.xml"/><Relationship Id="rId55" Type="http://schemas.openxmlformats.org/officeDocument/2006/relationships/font" Target="fonts/GoogleSans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GoogleSansMedium-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-bold.fntdata"/><Relationship Id="rId12" Type="http://schemas.openxmlformats.org/officeDocument/2006/relationships/slide" Target="slides/slide7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6c2ea51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6c2ea51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1c877283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1c87728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1a77440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1a77440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1a77440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1a77440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57f1644a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57f1644a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66c2ea51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66c2ea51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155e7dc0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155e7dc0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1c877283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1c877283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66c2ea51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66c2ea51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1c877283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1c877283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57f1644a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57f1644a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66c2ea51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66c2ea5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1c877283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1c877283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1c877283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1c877283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1c877283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1c877283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1c877283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1c877283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1c877283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1c877283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1c877283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1c877283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1c877283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1c877283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1c877283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1c877283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1c877283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1c877283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1c877283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1c877283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57f1644a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57f1644a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1c877283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1c877283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6bf11d1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6bf11d1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6bf11d1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6bf11d1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6bf11d1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6bf11d1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6bf11d1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6bf11d1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bf11d1d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bf11d1d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6bf11d1d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6bf11d1d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1c877283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1c877283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155e7dc0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155e7dc0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1c87728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1c87728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1b07e6a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1b07e6a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1c877283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1c877283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1b07e6a0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1b07e6a0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1c87728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1c87728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1a77440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1a77440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art.dev/overview" TargetMode="External"/><Relationship Id="rId4" Type="http://schemas.openxmlformats.org/officeDocument/2006/relationships/hyperlink" Target="https://dart.dev/get-dart" TargetMode="External"/><Relationship Id="rId5" Type="http://schemas.openxmlformats.org/officeDocument/2006/relationships/hyperlink" Target="https://dart.dev/guides/language/language-tour" TargetMode="External"/><Relationship Id="rId6" Type="http://schemas.openxmlformats.org/officeDocument/2006/relationships/hyperlink" Target="https://dart.dev/samples" TargetMode="External"/><Relationship Id="rId7" Type="http://schemas.openxmlformats.org/officeDocument/2006/relationships/hyperlink" Target="https://dart.dev/codelabs" TargetMode="External"/><Relationship Id="rId8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918950" y="1270625"/>
            <a:ext cx="4118100" cy="17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Google Sans"/>
                <a:ea typeface="Google Sans"/>
                <a:cs typeface="Google Sans"/>
                <a:sym typeface="Google Sans"/>
              </a:rPr>
              <a:t>Let’s play</a:t>
            </a:r>
            <a:r>
              <a:rPr lang="en" sz="4500">
                <a:latin typeface="Google Sans"/>
                <a:ea typeface="Google Sans"/>
                <a:cs typeface="Google Sans"/>
                <a:sym typeface="Google Sans"/>
              </a:rPr>
              <a:t> ‘Dart’ game</a:t>
            </a:r>
            <a:endParaRPr sz="4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918950" y="3426175"/>
            <a:ext cx="4118100" cy="82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 Medium"/>
                <a:ea typeface="Google Sans Medium"/>
                <a:cs typeface="Google Sans Medium"/>
                <a:sym typeface="Google Sans Medium"/>
              </a:rPr>
              <a:t>Jaldeep Asodariya</a:t>
            </a:r>
            <a:endParaRPr sz="16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Sr. Mobile App Developer, GoHighLevel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@jaldeepasodariy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0" l="6201" r="6210" t="0"/>
          <a:stretch/>
        </p:blipFill>
        <p:spPr>
          <a:xfrm>
            <a:off x="5399225" y="0"/>
            <a:ext cx="3744772" cy="427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759" y="2144975"/>
            <a:ext cx="684475" cy="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Private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50" y="-213712"/>
            <a:ext cx="9306601" cy="55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Dart?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/>
              <a:t>Dart?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389600"/>
            <a:ext cx="654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 client-optimized language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 wide variety of compilation targets </a:t>
            </a:r>
            <a:br>
              <a:rPr lang="en"/>
            </a:br>
            <a:r>
              <a:rPr lang="en"/>
              <a:t>(Web, Mobile, and Desktop)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Forms the foundation of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Flutter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Language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555600"/>
            <a:ext cx="3359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Dart: The Language</a:t>
            </a:r>
            <a:endParaRPr/>
          </a:p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11700" y="1389600"/>
            <a:ext cx="6080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Type Safe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Dynamic type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O</a:t>
            </a:r>
            <a:r>
              <a:rPr lang="en"/>
              <a:t>ffers </a:t>
            </a:r>
            <a:r>
              <a:rPr lang="en">
                <a:solidFill>
                  <a:schemeClr val="accent1"/>
                </a:solidFill>
              </a:rPr>
              <a:t>sound null safety</a:t>
            </a:r>
            <a:endParaRPr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 rich set of core libraries </a:t>
            </a:r>
            <a:br>
              <a:rPr lang="en"/>
            </a:br>
            <a:r>
              <a:rPr lang="en"/>
              <a:t>(collection, convert, math, io, async...)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T</a:t>
            </a:r>
            <a:r>
              <a:rPr lang="en"/>
              <a:t>ake the Dart language tour to learn more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for UI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271" y="1387525"/>
            <a:ext cx="669250" cy="6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555600"/>
            <a:ext cx="3359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for UI</a:t>
            </a:r>
            <a:endParaRPr/>
          </a:p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311700" y="1389600"/>
            <a:ext cx="6080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Async-await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Building user interfaces with            such a cool features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Easy to learn with a familiar syntax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Productive development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5271" y="1387525"/>
            <a:ext cx="669250" cy="6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311700" y="555600"/>
            <a:ext cx="379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Productive development</a:t>
            </a:r>
            <a:endParaRPr/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311700" y="1389600"/>
            <a:ext cx="6080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Hot reload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Rich static analysis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Debugging, logging, profiling support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on all platforms</a:t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5271" y="1387525"/>
            <a:ext cx="669250" cy="6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555600"/>
            <a:ext cx="379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on all platforms</a:t>
            </a:r>
            <a:endParaRPr/>
          </a:p>
        </p:txBody>
      </p:sp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311700" y="1389600"/>
            <a:ext cx="6080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AOT + JIT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Target the web with complete, mature, fast compilers for JavaScript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ARM32, ARM64, x86_64, JavaScript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 Medium"/>
                <a:ea typeface="Google Sans Medium"/>
                <a:cs typeface="Google Sans Medium"/>
                <a:sym typeface="Google Sans Medium"/>
              </a:rPr>
              <a:t>Wow things of Dart</a:t>
            </a:r>
            <a:endParaRPr sz="3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311700" y="555600"/>
            <a:ext cx="3071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Wow things of</a:t>
            </a:r>
            <a:r>
              <a:rPr lang="en"/>
              <a:t> Dart</a:t>
            </a:r>
            <a:endParaRPr/>
          </a:p>
        </p:txBody>
      </p:sp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311700" y="1389600"/>
            <a:ext cx="654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Lambda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functions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Lambda function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5925" y="142763"/>
            <a:ext cx="9715951" cy="485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1389600"/>
            <a:ext cx="654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Lambda functions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Higher Order functions</a:t>
            </a:r>
            <a:endParaRPr/>
          </a:p>
        </p:txBody>
      </p:sp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555600"/>
            <a:ext cx="3071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Wow things of Dart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Higher Order Functions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713" y="-153238"/>
            <a:ext cx="7182574" cy="54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idx="1" type="body"/>
          </p:nvPr>
        </p:nvSpPr>
        <p:spPr>
          <a:xfrm>
            <a:off x="311700" y="1389600"/>
            <a:ext cx="654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Lambda</a:t>
            </a:r>
            <a:r>
              <a:rPr lang="en"/>
              <a:t> functions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Higher Order functions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Extension methods</a:t>
            </a:r>
            <a:endParaRPr/>
          </a:p>
        </p:txBody>
      </p:sp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555600"/>
            <a:ext cx="3071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Wow things of Dart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Extension methods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25" y="-235650"/>
            <a:ext cx="7772948" cy="56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idx="1" type="body"/>
          </p:nvPr>
        </p:nvSpPr>
        <p:spPr>
          <a:xfrm>
            <a:off x="311700" y="1389600"/>
            <a:ext cx="654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Lambda</a:t>
            </a:r>
            <a:r>
              <a:rPr lang="en"/>
              <a:t> functions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Higher Order </a:t>
            </a:r>
            <a:r>
              <a:rPr lang="en"/>
              <a:t>functions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Extension methods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Null safety</a:t>
            </a:r>
            <a:endParaRPr/>
          </a:p>
        </p:txBody>
      </p:sp>
      <p:sp>
        <p:nvSpPr>
          <p:cNvPr id="236" name="Google Shape;236;p43"/>
          <p:cNvSpPr txBox="1"/>
          <p:nvPr>
            <p:ph type="title"/>
          </p:nvPr>
        </p:nvSpPr>
        <p:spPr>
          <a:xfrm>
            <a:off x="311700" y="555600"/>
            <a:ext cx="3071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Wow things of Dart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Null Safety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2" name="Google Shape;242;p44"/>
          <p:cNvPicPr preferRelativeResize="0"/>
          <p:nvPr/>
        </p:nvPicPr>
        <p:blipFill rotWithShape="1">
          <a:blip r:embed="rId3">
            <a:alphaModFix/>
          </a:blip>
          <a:srcRect b="0" l="1143" r="1133" t="0"/>
          <a:stretch/>
        </p:blipFill>
        <p:spPr>
          <a:xfrm>
            <a:off x="736425" y="-255425"/>
            <a:ext cx="7671151" cy="565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of Dart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389600"/>
            <a:ext cx="654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links</a:t>
            </a:r>
            <a:endParaRPr/>
          </a:p>
        </p:txBody>
      </p:sp>
      <p:sp>
        <p:nvSpPr>
          <p:cNvPr id="248" name="Google Shape;248;p45"/>
          <p:cNvSpPr txBox="1"/>
          <p:nvPr>
            <p:ph idx="1" type="body"/>
          </p:nvPr>
        </p:nvSpPr>
        <p:spPr>
          <a:xfrm>
            <a:off x="311700" y="1389600"/>
            <a:ext cx="5194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Dart overview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Get the Dart SDK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Language tour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Language samples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Codelabs</a:t>
            </a:r>
            <a:endParaRPr/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5800" y="3124200"/>
            <a:ext cx="3332998" cy="20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6"/>
          <p:cNvPicPr preferRelativeResize="0"/>
          <p:nvPr/>
        </p:nvPicPr>
        <p:blipFill rotWithShape="1">
          <a:blip r:embed="rId3">
            <a:alphaModFix/>
          </a:blip>
          <a:srcRect b="0" l="28065" r="31401" t="0"/>
          <a:stretch/>
        </p:blipFill>
        <p:spPr>
          <a:xfrm>
            <a:off x="5437672" y="0"/>
            <a:ext cx="37063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6" name="Google Shape;256;p46"/>
          <p:cNvSpPr txBox="1"/>
          <p:nvPr>
            <p:ph idx="2" type="title"/>
          </p:nvPr>
        </p:nvSpPr>
        <p:spPr>
          <a:xfrm>
            <a:off x="311700" y="1257225"/>
            <a:ext cx="3706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latin typeface="Google Sans"/>
                <a:ea typeface="Google Sans"/>
                <a:cs typeface="Google Sans"/>
                <a:sym typeface="Google Sans"/>
              </a:rPr>
              <a:t>Interview</a:t>
            </a:r>
            <a:endParaRPr sz="302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What is dart?</a:t>
            </a:r>
            <a:br>
              <a:rPr lang="en" sz="30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What’s the benefits to use?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What are the Null-aware operators?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Difference between Final and Const?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Explain about Future, Async, Await?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What is the Dart DevTools?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2"/>
          <p:cNvPicPr preferRelativeResize="0"/>
          <p:nvPr/>
        </p:nvPicPr>
        <p:blipFill rotWithShape="1">
          <a:blip r:embed="rId3">
            <a:alphaModFix/>
          </a:blip>
          <a:srcRect b="0" l="13971" r="13971" t="0"/>
          <a:stretch/>
        </p:blipFill>
        <p:spPr>
          <a:xfrm>
            <a:off x="5437672" y="0"/>
            <a:ext cx="370632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 Medium"/>
                <a:ea typeface="Google Sans Medium"/>
                <a:cs typeface="Google Sans Medium"/>
                <a:sym typeface="Google Sans Medium"/>
              </a:rPr>
              <a:t>@jaldeepasodariy</a:t>
            </a:r>
            <a:endParaRPr sz="23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descr="Google Shape;591;p28" id="288" name="Google Shape;28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0645" y="1218854"/>
            <a:ext cx="531924" cy="5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3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3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5" name="Google Shape;295;p53"/>
          <p:cNvPicPr preferRelativeResize="0"/>
          <p:nvPr/>
        </p:nvPicPr>
        <p:blipFill rotWithShape="1">
          <a:blip r:embed="rId4">
            <a:alphaModFix/>
          </a:blip>
          <a:srcRect b="0" l="6201" r="6210" t="0"/>
          <a:stretch/>
        </p:blipFill>
        <p:spPr>
          <a:xfrm>
            <a:off x="5399225" y="0"/>
            <a:ext cx="3744772" cy="4275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53"/>
          <p:cNvGrpSpPr/>
          <p:nvPr/>
        </p:nvGrpSpPr>
        <p:grpSpPr>
          <a:xfrm>
            <a:off x="621607" y="899454"/>
            <a:ext cx="4777725" cy="2403486"/>
            <a:chOff x="840532" y="1627865"/>
            <a:chExt cx="8401135" cy="3120195"/>
          </a:xfrm>
        </p:grpSpPr>
        <p:sp>
          <p:nvSpPr>
            <p:cNvPr id="297" name="Google Shape;297;p53"/>
            <p:cNvSpPr txBox="1"/>
            <p:nvPr/>
          </p:nvSpPr>
          <p:spPr>
            <a:xfrm>
              <a:off x="847114" y="3354557"/>
              <a:ext cx="3007200" cy="89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Thank you!</a:t>
              </a:r>
              <a:endParaRPr sz="23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98" name="Google Shape;298;p53"/>
            <p:cNvSpPr txBox="1"/>
            <p:nvPr/>
          </p:nvSpPr>
          <p:spPr>
            <a:xfrm>
              <a:off x="5086463" y="1892550"/>
              <a:ext cx="18945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CCC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Dank je!</a:t>
              </a:r>
              <a:endParaRPr sz="1500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99" name="Google Shape;299;p53"/>
            <p:cNvSpPr txBox="1"/>
            <p:nvPr/>
          </p:nvSpPr>
          <p:spPr>
            <a:xfrm>
              <a:off x="2719572" y="2436285"/>
              <a:ext cx="17361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धन्यवाद!</a:t>
              </a:r>
              <a:endParaRPr sz="15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0" name="Google Shape;300;p53"/>
            <p:cNvSpPr txBox="1"/>
            <p:nvPr/>
          </p:nvSpPr>
          <p:spPr>
            <a:xfrm>
              <a:off x="7075492" y="1627865"/>
              <a:ext cx="18285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ধন্যবাদ!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1" name="Google Shape;301;p53"/>
            <p:cNvSpPr txBox="1"/>
            <p:nvPr/>
          </p:nvSpPr>
          <p:spPr>
            <a:xfrm>
              <a:off x="2859077" y="3781178"/>
              <a:ext cx="22620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آپ کا شکریہ!</a:t>
              </a:r>
              <a:endParaRPr sz="13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2" name="Google Shape;302;p53"/>
            <p:cNvSpPr txBox="1"/>
            <p:nvPr/>
          </p:nvSpPr>
          <p:spPr>
            <a:xfrm>
              <a:off x="5529368" y="2230453"/>
              <a:ext cx="32577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توهان جي مهرباني!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3" name="Google Shape;303;p53"/>
            <p:cNvSpPr txBox="1"/>
            <p:nvPr/>
          </p:nvSpPr>
          <p:spPr>
            <a:xfrm>
              <a:off x="840532" y="4083260"/>
              <a:ext cx="3951300" cy="6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CCC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ကျေးဇူးတင်ပါတယ်!</a:t>
              </a:r>
              <a:endParaRPr sz="1500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4" name="Google Shape;304;p53"/>
            <p:cNvSpPr txBox="1"/>
            <p:nvPr/>
          </p:nvSpPr>
          <p:spPr>
            <a:xfrm>
              <a:off x="1125287" y="2268080"/>
              <a:ext cx="16161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നന്ദി!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5" name="Google Shape;305;p53"/>
            <p:cNvSpPr txBox="1"/>
            <p:nvPr/>
          </p:nvSpPr>
          <p:spPr>
            <a:xfrm>
              <a:off x="2841399" y="3044613"/>
              <a:ext cx="46755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ありがとうございました！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6" name="Google Shape;306;p53"/>
            <p:cNvSpPr txBox="1"/>
            <p:nvPr/>
          </p:nvSpPr>
          <p:spPr>
            <a:xfrm>
              <a:off x="3854296" y="2617003"/>
              <a:ext cx="25794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</a:rPr>
                <a:t>Ευχαριστώ!</a:t>
              </a:r>
              <a:endParaRPr sz="1500">
                <a:solidFill>
                  <a:srgbClr val="999999"/>
                </a:solidFill>
              </a:endParaRPr>
            </a:p>
          </p:txBody>
        </p:sp>
        <p:sp>
          <p:nvSpPr>
            <p:cNvPr id="307" name="Google Shape;307;p53"/>
            <p:cNvSpPr txBox="1"/>
            <p:nvPr/>
          </p:nvSpPr>
          <p:spPr>
            <a:xfrm>
              <a:off x="7078587" y="3984390"/>
              <a:ext cx="20934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Gràcies!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8" name="Google Shape;308;p53"/>
            <p:cNvSpPr txBox="1"/>
            <p:nvPr/>
          </p:nvSpPr>
          <p:spPr>
            <a:xfrm>
              <a:off x="6662267" y="2724546"/>
              <a:ext cx="25794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ਤੁਹਾਡਾ ਧੰਨਵਾਦ!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9" name="Google Shape;309;p53"/>
            <p:cNvSpPr txBox="1"/>
            <p:nvPr/>
          </p:nvSpPr>
          <p:spPr>
            <a:xfrm>
              <a:off x="5625985" y="4149528"/>
              <a:ext cx="24105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B7B7B7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ಧನ್ಯವಾದ!</a:t>
              </a:r>
              <a:endParaRPr sz="15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0" name="Google Shape;310;p53"/>
            <p:cNvSpPr txBox="1"/>
            <p:nvPr/>
          </p:nvSpPr>
          <p:spPr>
            <a:xfrm>
              <a:off x="3645402" y="3460260"/>
              <a:ext cx="29463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À ringrazià ti!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1" name="Google Shape;311;p53"/>
            <p:cNvSpPr txBox="1"/>
            <p:nvPr/>
          </p:nvSpPr>
          <p:spPr>
            <a:xfrm>
              <a:off x="1513100" y="2814173"/>
              <a:ext cx="16161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谢谢！</a:t>
              </a:r>
              <a:endParaRPr sz="13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2" name="Google Shape;312;p53"/>
            <p:cNvSpPr txBox="1"/>
            <p:nvPr/>
          </p:nvSpPr>
          <p:spPr>
            <a:xfrm>
              <a:off x="909318" y="1755277"/>
              <a:ext cx="1616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நன்றி!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3" name="Google Shape;313;p53"/>
            <p:cNvSpPr txBox="1"/>
            <p:nvPr/>
          </p:nvSpPr>
          <p:spPr>
            <a:xfrm>
              <a:off x="3129130" y="1682875"/>
              <a:ext cx="31749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ధన్యవాదాలు!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4" name="Google Shape;314;p53"/>
            <p:cNvSpPr txBox="1"/>
            <p:nvPr/>
          </p:nvSpPr>
          <p:spPr>
            <a:xfrm>
              <a:off x="6563826" y="3287110"/>
              <a:ext cx="20934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B7B7B7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ขอขอบคุณ!</a:t>
              </a:r>
              <a:endParaRPr sz="15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5" name="Google Shape;315;p53"/>
            <p:cNvSpPr txBox="1"/>
            <p:nvPr/>
          </p:nvSpPr>
          <p:spPr>
            <a:xfrm>
              <a:off x="2225392" y="2062330"/>
              <a:ext cx="29463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B7B7B7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Faleminderit!</a:t>
              </a:r>
              <a:endParaRPr sz="15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6" name="Google Shape;316;p53"/>
            <p:cNvSpPr txBox="1"/>
            <p:nvPr/>
          </p:nvSpPr>
          <p:spPr>
            <a:xfrm>
              <a:off x="4866693" y="3696755"/>
              <a:ext cx="24105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2E3E4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આભાર!</a:t>
              </a:r>
              <a:endParaRPr sz="2600">
                <a:solidFill>
                  <a:srgbClr val="2E3E4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17" name="Google Shape;317;p53"/>
          <p:cNvSpPr txBox="1"/>
          <p:nvPr>
            <p:ph idx="1" type="subTitle"/>
          </p:nvPr>
        </p:nvSpPr>
        <p:spPr>
          <a:xfrm>
            <a:off x="918950" y="3426175"/>
            <a:ext cx="4118100" cy="82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 Medium"/>
                <a:ea typeface="Google Sans Medium"/>
                <a:cs typeface="Google Sans Medium"/>
                <a:sym typeface="Google Sans Medium"/>
              </a:rPr>
              <a:t>Jaldeep Asodariya</a:t>
            </a:r>
            <a:endParaRPr sz="16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Sr. Mobile App Developer, GoHighLevel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@jaldeepasodariy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Classes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2125" l="0" r="0" t="2125"/>
          <a:stretch/>
        </p:blipFill>
        <p:spPr>
          <a:xfrm>
            <a:off x="-102800" y="-103138"/>
            <a:ext cx="9349600" cy="534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of Dart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389600"/>
            <a:ext cx="654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Class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Functions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Functions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2237" y="234225"/>
            <a:ext cx="9588475" cy="467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of Dart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389600"/>
            <a:ext cx="654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Class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Functions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Interfaces and abstract classes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Interfaces and </a:t>
            </a: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a</a:t>
            </a: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bstract classes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75" y="-217912"/>
            <a:ext cx="8924376" cy="557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of Dart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389600"/>
            <a:ext cx="654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Class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Functions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Interfaces and abstract classes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